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394" r:id="rId2"/>
    <p:sldId id="395" r:id="rId3"/>
    <p:sldId id="595" r:id="rId4"/>
    <p:sldId id="259" r:id="rId5"/>
    <p:sldId id="396" r:id="rId6"/>
    <p:sldId id="481" r:id="rId7"/>
    <p:sldId id="497" r:id="rId8"/>
    <p:sldId id="498" r:id="rId9"/>
    <p:sldId id="581" r:id="rId10"/>
    <p:sldId id="471" r:id="rId11"/>
    <p:sldId id="591" r:id="rId12"/>
    <p:sldId id="592" r:id="rId13"/>
    <p:sldId id="406" r:id="rId14"/>
    <p:sldId id="499" r:id="rId15"/>
    <p:sldId id="413" r:id="rId16"/>
    <p:sldId id="493" r:id="rId17"/>
    <p:sldId id="588" r:id="rId18"/>
    <p:sldId id="594" r:id="rId19"/>
    <p:sldId id="500" r:id="rId20"/>
    <p:sldId id="583" r:id="rId21"/>
    <p:sldId id="593" r:id="rId22"/>
    <p:sldId id="501" r:id="rId23"/>
    <p:sldId id="416" r:id="rId24"/>
    <p:sldId id="502" r:id="rId25"/>
    <p:sldId id="475" r:id="rId26"/>
    <p:sldId id="456" r:id="rId27"/>
    <p:sldId id="504" r:id="rId28"/>
    <p:sldId id="506" r:id="rId29"/>
    <p:sldId id="5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F28D78DA-FDE4-40C4-A895-AC3F5A8238A3}">
          <p14:sldIdLst>
            <p14:sldId id="394"/>
            <p14:sldId id="395"/>
            <p14:sldId id="595"/>
            <p14:sldId id="259"/>
          </p14:sldIdLst>
        </p14:section>
        <p14:section name="Цели на курса и учебна програма" id="{E1D61F1D-4CD2-4A84-9CEE-AAA45029B753}">
          <p14:sldIdLst>
            <p14:sldId id="396"/>
            <p14:sldId id="481"/>
            <p14:sldId id="497"/>
            <p14:sldId id="498"/>
            <p14:sldId id="581"/>
          </p14:sldIdLst>
        </p14:section>
        <p14:section name="Преподаватели" id="{B1046594-FB8D-4EE4-A8B4-CC71E22B9E4B}">
          <p14:sldIdLst>
            <p14:sldId id="471"/>
            <p14:sldId id="591"/>
            <p14:sldId id="592"/>
          </p14:sldIdLst>
        </p14:section>
        <p14:section name="Домашни, изпити и оценяване" id="{487B2CE7-667A-4F4E-BF43-1E9D6221ACD2}">
          <p14:sldIdLst>
            <p14:sldId id="406"/>
            <p14:sldId id="499"/>
            <p14:sldId id="413"/>
            <p14:sldId id="493"/>
            <p14:sldId id="588"/>
            <p14:sldId id="594"/>
            <p14:sldId id="500"/>
            <p14:sldId id="583"/>
            <p14:sldId id="593"/>
          </p14:sldIdLst>
        </p14:section>
        <p14:section name="Учебни ресурси" id="{3EBE1FE9-03B7-456E-A857-D07671FCBA88}">
          <p14:sldIdLst>
            <p14:sldId id="501"/>
            <p14:sldId id="416"/>
            <p14:sldId id="502"/>
            <p14:sldId id="475"/>
            <p14:sldId id="456"/>
            <p14:sldId id="504"/>
            <p14:sldId id="506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51" autoAdjust="0"/>
    <p:restoredTop sz="95214" autoAdjust="0"/>
  </p:normalViewPr>
  <p:slideViewPr>
    <p:cSldViewPr showGuides="1">
      <p:cViewPr varScale="1">
        <p:scale>
          <a:sx n="82" d="100"/>
          <a:sy n="82" d="100"/>
        </p:scale>
        <p:origin x="302" y="5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12.9.2020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12-Sep-20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537CABD2-3229-4905-B57F-DEA735CF29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77789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A704A8A-AFF8-438B-A45D-772FF1B29D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05681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136EA380-3C8A-42C5-8BA5-7B2A74D214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28525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EA1A24F-98C6-4100-9018-1D0610DA81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8836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36CA9E8-0521-4E8E-9BE1-0C28B9CEF9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18561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885193C-58F3-41B7-8CEE-CAC529FB678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6474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AE96A4D-D0D6-43CA-8901-A164BA2864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20540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5FF1C45-C098-4256-852E-8B9699A77F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6856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9CEAB811-A071-4B25-8E98-72F445646F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14399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30AED7A-2EF8-47B8-BB9F-1F0D6E8E65C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10171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A672F9F-9D7F-48AB-908C-5DBAF79806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96648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DFECC56-CB16-453D-AB50-7FDA224940C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06517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004396A-3B30-4C2C-BBAB-D89CA4468B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0397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004396A-3B30-4C2C-BBAB-D89CA4468B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45983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0620684-3CCF-4994-9949-E7862207B08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87648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2B33414E-AE68-4D0E-880A-6B8DF10436E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193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hyperlink" Target="https://softuni.b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065/programming-basics-with-python-september-2020/interna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python-book.softuni.bg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#section=window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hyperlink" Target="https://softuni.b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://www.postbank.bg/" TargetMode="External"/><Relationship Id="rId18" Type="http://schemas.openxmlformats.org/officeDocument/2006/relationships/image" Target="../media/image30.png"/><Relationship Id="rId26" Type="http://schemas.openxmlformats.org/officeDocument/2006/relationships/image" Target="../media/image34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xs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27.png"/><Relationship Id="rId17" Type="http://schemas.openxmlformats.org/officeDocument/2006/relationships/hyperlink" Target="https://motion-software.com/" TargetMode="External"/><Relationship Id="rId25" Type="http://schemas.openxmlformats.org/officeDocument/2006/relationships/hyperlink" Target="https://www.tek-experts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29" Type="http://schemas.openxmlformats.org/officeDocument/2006/relationships/hyperlink" Target="https://www.telenor.b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hyperlink" Target="https://www.sbtech.com/" TargetMode="External"/><Relationship Id="rId24" Type="http://schemas.openxmlformats.org/officeDocument/2006/relationships/image" Target="../media/image33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://smartit.bg/" TargetMode="External"/><Relationship Id="rId23" Type="http://schemas.openxmlformats.org/officeDocument/2006/relationships/hyperlink" Target="https://www.zuehlke.com/" TargetMode="External"/><Relationship Id="rId28" Type="http://schemas.openxmlformats.org/officeDocument/2006/relationships/image" Target="../media/image35.png"/><Relationship Id="rId10" Type="http://schemas.openxmlformats.org/officeDocument/2006/relationships/image" Target="../media/image26.png"/><Relationship Id="rId19" Type="http://schemas.openxmlformats.org/officeDocument/2006/relationships/hyperlink" Target="https://coca-colahellenic.com/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28.png"/><Relationship Id="rId22" Type="http://schemas.openxmlformats.org/officeDocument/2006/relationships/image" Target="../media/image32.png"/><Relationship Id="rId27" Type="http://schemas.openxmlformats.org/officeDocument/2006/relationships/hyperlink" Target="https://www.superhosting.bg/?gclid=CjwKCAjw5fzrBRASEiwAD2OSV2HM9vD3KXFwexq_hE27VNo1Gx0yBWBbYg7Ef677GKVaQu7Vn2bX7hoCIkoQAvD_BwE" TargetMode="External"/><Relationship Id="rId30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/>
              <a:t>Софтуерен университет</a:t>
            </a:r>
            <a:endParaRPr lang="en-US" sz="18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2561" y="5368868"/>
            <a:ext cx="3288469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/>
              <a:t>Откриване на курса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Основи на програмирането</a:t>
            </a:r>
            <a:r>
              <a:rPr lang="en-US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1026" name="Picture 2" descr="Ð ÐµÐ·ÑÐ»ÑÐ°Ñ Ñ Ð¸Ð·Ð¾Ð±ÑÐ°Ð¶ÐµÐ½Ð¸Ðµ Ð·Ð° python logo png">
            <a:extLst>
              <a:ext uri="{FF2B5EF4-FFF2-40B4-BE49-F238E27FC236}">
                <a16:creationId xmlns:a16="http://schemas.microsoft.com/office/drawing/2014/main" id="{2A9E4188-574B-42E6-A3E3-E82422A3D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237" y="2185796"/>
            <a:ext cx="2491013" cy="248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62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4E06B49-DCF1-44EF-B2A5-ADADB7B08F8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4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676401"/>
            <a:ext cx="8434388" cy="4587875"/>
          </a:xfrm>
        </p:spPr>
        <p:txBody>
          <a:bodyPr>
            <a:normAutofit/>
          </a:bodyPr>
          <a:lstStyle/>
          <a:p>
            <a:pPr indent="-356616"/>
            <a:r>
              <a:rPr lang="bg-BG" sz="3600" dirty="0"/>
              <a:t>Десислава Топузакова</a:t>
            </a:r>
            <a:endParaRPr lang="en-US" sz="3600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sz="3200" dirty="0"/>
              <a:t>Топ студент в СофтУни и лектор </a:t>
            </a:r>
            <a:br>
              <a:rPr lang="bg-BG" sz="3200" dirty="0"/>
            </a:br>
            <a:r>
              <a:rPr lang="bg-BG" sz="3200" dirty="0"/>
              <a:t>в </a:t>
            </a:r>
            <a:r>
              <a:rPr lang="en-US" sz="3200" dirty="0"/>
              <a:t>Programming Basics (Java, Python </a:t>
            </a:r>
            <a:r>
              <a:rPr lang="bg-BG" sz="3200" dirty="0"/>
              <a:t>и </a:t>
            </a:r>
            <a:r>
              <a:rPr lang="en-US" sz="3200" dirty="0"/>
              <a:t>C#)</a:t>
            </a:r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sz="3400" dirty="0"/>
              <a:t>Бивш състезател по математика</a:t>
            </a:r>
            <a:endParaRPr lang="en-US" sz="3400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en-US" sz="3400" dirty="0"/>
              <a:t>Junior Developer </a:t>
            </a:r>
            <a:r>
              <a:rPr lang="bg-BG" sz="3400" dirty="0"/>
              <a:t>в </a:t>
            </a:r>
            <a:r>
              <a:rPr lang="en-US" sz="3400" dirty="0"/>
              <a:t>SAP</a:t>
            </a:r>
            <a:endParaRPr lang="bg-BG" sz="3400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sz="3400" dirty="0"/>
              <a:t>Интереси в </a:t>
            </a:r>
            <a:r>
              <a:rPr lang="en-US" sz="3400" dirty="0"/>
              <a:t>Java </a:t>
            </a:r>
            <a:r>
              <a:rPr lang="bg-BG" sz="3400" dirty="0"/>
              <a:t>и </a:t>
            </a:r>
            <a:r>
              <a:rPr lang="en-US" sz="3400" dirty="0"/>
              <a:t>Angular</a:t>
            </a:r>
            <a:endParaRPr lang="bg-BG" sz="34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82E8B4-9A6F-417B-8615-73EC2B72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696" y="1989000"/>
            <a:ext cx="3886200" cy="353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B076EDF7-D84A-4B10-9583-153CA1A7E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2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676401"/>
            <a:ext cx="8434388" cy="4587875"/>
          </a:xfrm>
        </p:spPr>
        <p:txBody>
          <a:bodyPr>
            <a:normAutofit/>
          </a:bodyPr>
          <a:lstStyle/>
          <a:p>
            <a:pPr indent="-356616"/>
            <a:r>
              <a:rPr lang="bg-BG" sz="3600" dirty="0"/>
              <a:t>Иван Шопов</a:t>
            </a:r>
            <a:endParaRPr lang="en-US" sz="3600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sz="3200" dirty="0"/>
              <a:t>Топ студент в СофтУни </a:t>
            </a:r>
            <a:endParaRPr lang="en-US" sz="3200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en-US" sz="3200" dirty="0"/>
              <a:t>Python developer</a:t>
            </a:r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sz="3200" dirty="0"/>
              <a:t>Ко-лектор на </a:t>
            </a:r>
            <a:r>
              <a:rPr lang="en-US" sz="3200" dirty="0"/>
              <a:t>Python Programming Basics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076EDF7-D84A-4B10-9583-153CA1A7E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07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075C1-7CFE-4C68-82BF-D1AEA4A146C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3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1D5C6B8-0E18-4C0F-B4EE-7D1E6733D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9226" y="1108911"/>
            <a:ext cx="10126596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400" dirty="0"/>
              <a:t>Трябва да програмирате </a:t>
            </a:r>
            <a:r>
              <a:rPr lang="bg-BG" sz="3400" b="1" dirty="0">
                <a:solidFill>
                  <a:schemeClr val="bg1"/>
                </a:solidFill>
              </a:rPr>
              <a:t>всеки ден!</a:t>
            </a:r>
            <a:endParaRPr lang="en-US" sz="3400" b="1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400" dirty="0"/>
              <a:t>Решаваме част от тях</a:t>
            </a:r>
            <a:r>
              <a:rPr lang="en-US" sz="3400" dirty="0"/>
              <a:t> </a:t>
            </a:r>
            <a:r>
              <a:rPr lang="bg-BG" sz="3400" dirty="0"/>
              <a:t>по време на занятие</a:t>
            </a:r>
            <a:endParaRPr lang="en-US" sz="3400" dirty="0"/>
          </a:p>
          <a:p>
            <a:pPr lvl="2"/>
            <a:r>
              <a:rPr lang="bg-BG" sz="3400" dirty="0"/>
              <a:t>Решенията трябва да бъдат предадени в </a:t>
            </a:r>
            <a:r>
              <a:rPr lang="en-US" sz="3400" dirty="0"/>
              <a:t>Judge </a:t>
            </a:r>
            <a:r>
              <a:rPr lang="bg-BG" sz="3400" dirty="0"/>
              <a:t>системата</a:t>
            </a:r>
            <a:r>
              <a:rPr lang="en-US" sz="3400" dirty="0"/>
              <a:t>: </a:t>
            </a:r>
            <a:r>
              <a:rPr lang="en-US" sz="3400" b="1" dirty="0">
                <a:hlinkClick r:id="rId3"/>
              </a:rPr>
              <a:t>judge.softuni.bg</a:t>
            </a:r>
            <a:r>
              <a:rPr lang="en-US" sz="3400" b="1" dirty="0"/>
              <a:t> 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4EC1E4D0-98FE-45F2-888C-35432CA2D4B3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08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hlinkClick r:id="rId3"/>
              </a:rPr>
              <a:t>judge.softuni.bg</a:t>
            </a:r>
            <a:endParaRPr lang="en-US" b="1" dirty="0"/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hlinkClick r:id="rId4"/>
              </a:rPr>
              <a:t>softuni.bg</a:t>
            </a:r>
            <a:r>
              <a:rPr lang="en-US" b="1" dirty="0"/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57CDC355-F2DF-40DF-80E2-41EE19B27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635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</a:t>
            </a:r>
            <a:r>
              <a:rPr lang="bg-BG" sz="3200" b="1" dirty="0"/>
              <a:t>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950" dirty="0"/>
              <a:t>Как Работи Тестването в</a:t>
            </a:r>
            <a:r>
              <a:rPr lang="en-US" sz="3950" dirty="0"/>
              <a:t> Judge </a:t>
            </a:r>
            <a:r>
              <a:rPr lang="bg-BG" sz="3950" dirty="0"/>
              <a:t>Системата</a:t>
            </a:r>
            <a:r>
              <a:rPr lang="en-US" sz="3950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400" y="4239223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F2763E89-D840-439A-A5F5-942E68AF0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1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45294" y="862528"/>
            <a:ext cx="10134600" cy="57916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изпит – </a:t>
            </a:r>
            <a:r>
              <a:rPr lang="en-US" sz="3200" b="1" dirty="0">
                <a:solidFill>
                  <a:schemeClr val="bg1"/>
                </a:solidFill>
              </a:rPr>
              <a:t>31</a:t>
            </a:r>
            <a:r>
              <a:rPr lang="bg-BG" sz="3200" b="1" dirty="0">
                <a:solidFill>
                  <a:schemeClr val="bg1"/>
                </a:solidFill>
              </a:rPr>
              <a:t> октомври и </a:t>
            </a:r>
            <a:r>
              <a:rPr lang="en-US" sz="3200" b="1" dirty="0">
                <a:solidFill>
                  <a:schemeClr val="bg1"/>
                </a:solidFill>
              </a:rPr>
              <a:t>1</a:t>
            </a:r>
            <a:r>
              <a:rPr lang="bg-BG" sz="3200" b="1" dirty="0">
                <a:solidFill>
                  <a:schemeClr val="bg1"/>
                </a:solidFill>
              </a:rPr>
              <a:t> ноември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Срок ранно плащане - </a:t>
            </a:r>
            <a:r>
              <a:rPr lang="bg-BG" sz="3000" b="1" dirty="0">
                <a:solidFill>
                  <a:schemeClr val="bg1"/>
                </a:solidFill>
              </a:rPr>
              <a:t>28 септемви</a:t>
            </a:r>
            <a:r>
              <a:rPr lang="bg-BG" sz="3000" dirty="0"/>
              <a:t>(50лв)</a:t>
            </a:r>
          </a:p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Онлайн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bg-BG" dirty="0"/>
              <a:t>теоретичен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bg-BG" dirty="0"/>
              <a:t>изпит: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31</a:t>
            </a:r>
            <a:r>
              <a:rPr lang="bg-BG" sz="3600" b="1" dirty="0">
                <a:solidFill>
                  <a:schemeClr val="bg1"/>
                </a:solidFill>
              </a:rPr>
              <a:t> октомври и </a:t>
            </a:r>
            <a:r>
              <a:rPr lang="en-US" sz="3600" b="1" dirty="0">
                <a:solidFill>
                  <a:schemeClr val="bg1"/>
                </a:solidFill>
              </a:rPr>
              <a:t>1</a:t>
            </a:r>
            <a:r>
              <a:rPr lang="bg-BG" sz="3600" b="1" dirty="0">
                <a:solidFill>
                  <a:schemeClr val="bg1"/>
                </a:solidFill>
              </a:rPr>
              <a:t> ноември</a:t>
            </a:r>
            <a:endParaRPr lang="bg-BG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dirty="0"/>
              <a:t>quiz </a:t>
            </a:r>
            <a:r>
              <a:rPr lang="bg-BG" dirty="0"/>
              <a:t>системата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или повече верни отговора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3F986-F44B-41C9-8C85-8038B4987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sz="3600" dirty="0">
                <a:sym typeface="Wingdings" panose="05000000000000000000" pitchFamily="2" charset="2"/>
              </a:rPr>
              <a:t>Видими в раздел "Обучения" във вашия профил</a:t>
            </a: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&lt; 4.00</a:t>
            </a:r>
          </a:p>
          <a:p>
            <a:pPr lvl="2"/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r>
              <a:rPr lang="bg-BG" sz="3600" dirty="0">
                <a:sym typeface="Wingdings" panose="05000000000000000000" pitchFamily="2" charset="2"/>
              </a:rPr>
              <a:t>Записване на </a:t>
            </a:r>
            <a:r>
              <a:rPr lang="en-US" sz="3600" dirty="0">
                <a:sym typeface="Wingdings" panose="05000000000000000000" pitchFamily="2" charset="2"/>
              </a:rPr>
              <a:t>Fundamentals Module</a:t>
            </a:r>
            <a:endParaRPr lang="en-US" sz="3600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Резултати от Приемен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5D6563ED-5EBA-4AEA-AEE5-EE4F86DD4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504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-356616">
              <a:buFontTx/>
              <a:buAutoNum type="arabicPeriod"/>
            </a:pPr>
            <a:r>
              <a:rPr lang="bg-BG" dirty="0"/>
              <a:t>Цели на курса и Учебна програма</a:t>
            </a:r>
            <a:endParaRPr lang="en-US" dirty="0"/>
          </a:p>
          <a:p>
            <a:pPr marL="0" indent="-356616">
              <a:buFontTx/>
              <a:buAutoNum type="arabicPeriod"/>
            </a:pPr>
            <a:r>
              <a:rPr lang="bg-BG" dirty="0"/>
              <a:t>Преподаватели</a:t>
            </a:r>
            <a:endParaRPr lang="en-US" dirty="0"/>
          </a:p>
          <a:p>
            <a:pPr marL="0" indent="-356616">
              <a:buFontTx/>
              <a:buAutoNum type="arabicPeriod"/>
            </a:pPr>
            <a:r>
              <a:rPr lang="bg-BG" dirty="0"/>
              <a:t>Домашни, изпити и оценяване</a:t>
            </a:r>
          </a:p>
          <a:p>
            <a:pPr marL="0" indent="-356616">
              <a:buFontTx/>
              <a:buAutoNum type="arabicPeriod"/>
            </a:pPr>
            <a:r>
              <a:rPr lang="bg-BG" dirty="0"/>
              <a:t>Учебни ресурси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8437CB0D-571F-4530-9003-6C9E7297F0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7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65381" y="1879027"/>
            <a:ext cx="2948472" cy="34559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83927" y="2964270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2300" b="1" dirty="0"/>
              <a:t>Практически изпит </a:t>
            </a:r>
            <a:br>
              <a:rPr lang="bg-BG" sz="2300" b="1" dirty="0"/>
            </a:br>
            <a:r>
              <a:rPr lang="bg-BG" sz="2300" b="1" dirty="0"/>
              <a:t>100%</a:t>
            </a:r>
            <a:endParaRPr lang="en-US" sz="23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721263" y="3961799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200" b="1" dirty="0">
                <a:solidFill>
                  <a:schemeClr val="bg2"/>
                </a:solidFill>
              </a:rPr>
              <a:t>Оценяване</a:t>
            </a:r>
            <a:endParaRPr lang="en-US" sz="3200" b="1" dirty="0">
              <a:solidFill>
                <a:schemeClr val="bg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2400" b="1" dirty="0"/>
              <a:t>Домашни</a:t>
            </a:r>
            <a:br>
              <a:rPr lang="bg-BG" sz="2400" b="1" dirty="0"/>
            </a:br>
            <a:r>
              <a:rPr lang="bg-BG" sz="2400" b="1" dirty="0"/>
              <a:t>5%</a:t>
            </a:r>
            <a:endParaRPr lang="en-US" sz="2400" b="1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406263" y="3907799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200" b="1" dirty="0">
                <a:solidFill>
                  <a:schemeClr val="bg2"/>
                </a:solidFill>
              </a:rPr>
              <a:t>Оценяване</a:t>
            </a:r>
            <a:endParaRPr lang="en-US" sz="3200" b="1" dirty="0">
              <a:solidFill>
                <a:schemeClr val="bg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7" y="13416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878186" y="2332663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2400" b="1" dirty="0"/>
              <a:t>Теоретичен изпит </a:t>
            </a:r>
            <a:br>
              <a:rPr lang="bg-BG" sz="2400" b="1" dirty="0"/>
            </a:br>
            <a:r>
              <a:rPr lang="bg-BG" sz="2400" b="1" dirty="0"/>
              <a:t>100%</a:t>
            </a:r>
            <a:endParaRPr lang="en-US" sz="2400" b="1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2E346-0C36-41EE-B57D-BF52D87F96E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Трябва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2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Официален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 dirty="0"/>
              <a:t> на курса "Основи на програмирането"</a:t>
            </a:r>
            <a:r>
              <a:rPr lang="en-US" dirty="0"/>
              <a:t>:</a:t>
            </a:r>
          </a:p>
          <a:p>
            <a:pPr lvl="1">
              <a:spcAft>
                <a:spcPts val="2400"/>
              </a:spcAft>
            </a:pPr>
            <a:endParaRPr lang="en-US" sz="2900" dirty="0"/>
          </a:p>
          <a:p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на </a:t>
            </a:r>
            <a:r>
              <a:rPr lang="bg-BG" sz="3200" noProof="1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dirty="0"/>
              <a:t> 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61400" y="5627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063239B-BE5D-41E9-A9BD-D4CC5DEDC8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840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слайдове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видео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домашни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проекти</a:t>
            </a:r>
            <a:r>
              <a:rPr lang="bg-BG" b="1" dirty="0"/>
              <a:t>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Слайдове, Видео,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0A36660D-E29A-405C-A2AB-7D0C72F7E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227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819400" y="1688331"/>
            <a:ext cx="9372600" cy="3265437"/>
          </a:xfrm>
        </p:spPr>
        <p:txBody>
          <a:bodyPr wrap="square" anchor="ctr" anchorCtr="0">
            <a:spAutoFit/>
          </a:bodyPr>
          <a:lstStyle/>
          <a:p>
            <a:pPr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266700"/>
            <a:r>
              <a:rPr lang="en-US" sz="3600" dirty="0"/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 с </a:t>
            </a:r>
            <a:r>
              <a:rPr lang="en-US" sz="3600" b="1" dirty="0">
                <a:solidFill>
                  <a:schemeClr val="bg1"/>
                </a:solidFill>
              </a:rPr>
              <a:t>Python</a:t>
            </a:r>
            <a:r>
              <a:rPr lang="en-US" sz="3600" dirty="0"/>
              <a:t>", </a:t>
            </a:r>
            <a:br>
              <a:rPr lang="en-US" sz="3600" dirty="0"/>
            </a:br>
            <a:r>
              <a:rPr lang="bg-BG" sz="3600" dirty="0"/>
              <a:t>Светлин Наков и колектив</a:t>
            </a:r>
            <a:r>
              <a:rPr lang="en-US" sz="3600" dirty="0"/>
              <a:t>, 2018, </a:t>
            </a:r>
            <a:br>
              <a:rPr lang="en-US" sz="3600" dirty="0"/>
            </a:br>
            <a:r>
              <a:rPr lang="en-US" sz="3600" dirty="0"/>
              <a:t>ISBN 978-619-00-0806-4</a:t>
            </a:r>
          </a:p>
          <a:p>
            <a:pPr marL="533400" lvl="1" indent="-266700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b="1" dirty="0">
                <a:hlinkClick r:id="rId2"/>
              </a:rPr>
              <a:t>python-book.softuni.bg</a:t>
            </a:r>
            <a:endParaRPr lang="bg-BG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709" y="117475"/>
            <a:ext cx="9576497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Книга "Основи на програмирането със </a:t>
            </a:r>
            <a:r>
              <a:rPr lang="en-US" dirty="0"/>
              <a:t>Python</a:t>
            </a:r>
            <a:r>
              <a:rPr lang="bg-BG" dirty="0"/>
              <a:t>"</a:t>
            </a:r>
            <a:endParaRPr lang="en-US" dirty="0"/>
          </a:p>
        </p:txBody>
      </p:sp>
      <p:pic>
        <p:nvPicPr>
          <p:cNvPr id="1026" name="Picture 2" descr="https://python-book.softuni.bg/assets/Python-Programming-Basics-Book-Cover.png">
            <a:extLst>
              <a:ext uri="{FF2B5EF4-FFF2-40B4-BE49-F238E27FC236}">
                <a16:creationId xmlns:a16="http://schemas.microsoft.com/office/drawing/2014/main" id="{8B4E67C6-4EB3-4621-B9BD-BAA0164E0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05" y="2219679"/>
            <a:ext cx="2241319" cy="30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177C9969-8301-4F36-9980-F6B06A92C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266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73CD-A2A4-423F-926D-ABF15D3F1E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PyCharm Community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dirty="0"/>
              <a:t>за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</a:p>
          <a:p>
            <a:pPr lvl="1">
              <a:lnSpc>
                <a:spcPct val="110000"/>
              </a:lnSpc>
            </a:pPr>
            <a:r>
              <a:rPr lang="bg-BG" dirty="0"/>
              <a:t>Алтернативи: </a:t>
            </a:r>
            <a:r>
              <a:rPr lang="en-US" dirty="0"/>
              <a:t>Atom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C18DAA88-5873-48C5-99D0-2447310BB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781802"/>
            <a:ext cx="2743200" cy="2743200"/>
          </a:xfrm>
          <a:prstGeom prst="rect">
            <a:avLst/>
          </a:prstGeom>
        </p:spPr>
      </p:pic>
      <p:pic>
        <p:nvPicPr>
          <p:cNvPr id="3" name="Picture 2" descr="Резултат с изображение за atom icon png">
            <a:extLst>
              <a:ext uri="{FF2B5EF4-FFF2-40B4-BE49-F238E27FC236}">
                <a16:creationId xmlns:a16="http://schemas.microsoft.com/office/drawing/2014/main" id="{0EB58011-53C0-4AEB-8E1B-EC60B3F2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314" y="3879850"/>
            <a:ext cx="2743201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2107DF44-DEC5-4550-9879-04F3C2FF5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652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88392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66643C7-A6AB-4746-BC71-F3CD3891AEB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E13473B2-DE05-4A73-B39C-B5C150C17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61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#pb-sept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591108" y="4551433"/>
            <a:ext cx="566588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3782310" y="3479744"/>
            <a:ext cx="396008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3039286" y="1476892"/>
            <a:ext cx="5575977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70008" y="2475274"/>
            <a:ext cx="3856369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1070007" y="4550827"/>
            <a:ext cx="271230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8742777" y="1467733"/>
            <a:ext cx="2518346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6728172" y="2482131"/>
            <a:ext cx="4539290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1070007" y="1468885"/>
            <a:ext cx="174819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" name="Picture 1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0007" y="3479744"/>
            <a:ext cx="2466333" cy="87607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53422" y="2460231"/>
            <a:ext cx="1147706" cy="8781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23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32466" y="4550827"/>
            <a:ext cx="1502525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66038" y="3487370"/>
            <a:ext cx="3290953" cy="86844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1" name="Picture 20">
            <a:hlinkClick r:id="rId27"/>
            <a:extLst>
              <a:ext uri="{FF2B5EF4-FFF2-40B4-BE49-F238E27FC236}">
                <a16:creationId xmlns:a16="http://schemas.microsoft.com/office/drawing/2014/main" id="{209EACB9-FC1D-4DCA-BC86-B0DD0231235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70007" y="5565405"/>
            <a:ext cx="6836028" cy="86789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7" name="Picture 6">
            <a:hlinkClick r:id="rId29"/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05959" y="5561966"/>
            <a:ext cx="2961504" cy="87133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18" name="Slide Number">
            <a:extLst>
              <a:ext uri="{FF2B5EF4-FFF2-40B4-BE49-F238E27FC236}">
                <a16:creationId xmlns:a16="http://schemas.microsoft.com/office/drawing/2014/main" id="{5F44283B-902D-42D3-A4AD-058808EA3E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802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AADA-83BE-41E8-9834-CC84EDDA56C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 и Учебна Програма</a:t>
            </a:r>
            <a:endParaRPr lang="bg-BG" dirty="0"/>
          </a:p>
        </p:txBody>
      </p:sp>
      <p:pic>
        <p:nvPicPr>
          <p:cNvPr id="6" name="Picture 2" descr="Ð ÐµÐ·ÑÐ»ÑÐ°Ñ Ñ Ð¸Ð·Ð¾Ð±ÑÐ°Ð¶ÐµÐ½Ð¸Ðµ Ð·Ð° python logo png">
            <a:extLst>
              <a:ext uri="{FF2B5EF4-FFF2-40B4-BE49-F238E27FC236}">
                <a16:creationId xmlns:a16="http://schemas.microsoft.com/office/drawing/2014/main" id="{EB4FF147-1ABB-4B60-8AE6-BFFDCECD7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512" y="1473868"/>
            <a:ext cx="2338976" cy="233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25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A5FC383-B8E0-420D-97CF-0847ECE20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3862" y="1121144"/>
            <a:ext cx="9927138" cy="5276048"/>
          </a:xfrm>
        </p:spPr>
        <p:txBody>
          <a:bodyPr>
            <a:normAutofit lnSpcReduction="10000"/>
          </a:bodyPr>
          <a:lstStyle/>
          <a:p>
            <a:r>
              <a:rPr lang="bg-BG" sz="3800" dirty="0"/>
              <a:t>Курсът </a:t>
            </a:r>
            <a:r>
              <a:rPr lang="en-US" sz="3800" dirty="0"/>
              <a:t>"</a:t>
            </a:r>
            <a:r>
              <a:rPr lang="bg-BG" sz="38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800" dirty="0"/>
              <a:t>"</a:t>
            </a:r>
            <a:r>
              <a:rPr lang="bg-BG" sz="3800" b="1" dirty="0"/>
              <a:t> </a:t>
            </a:r>
            <a:r>
              <a:rPr lang="bg-BG" sz="3800" dirty="0"/>
              <a:t>дава</a:t>
            </a:r>
            <a:r>
              <a:rPr lang="en-US" sz="3800" dirty="0"/>
              <a:t>:</a:t>
            </a:r>
          </a:p>
          <a:p>
            <a:pPr lvl="1"/>
            <a:r>
              <a:rPr lang="bg-BG" sz="3600" dirty="0"/>
              <a:t>Въведение в един от </a:t>
            </a:r>
            <a:r>
              <a:rPr lang="bg-BG" sz="3600" b="1" dirty="0">
                <a:solidFill>
                  <a:schemeClr val="bg1"/>
                </a:solidFill>
              </a:rPr>
              <a:t>най-търсените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600" dirty="0"/>
              <a:t>програмни езици на пазара в България</a:t>
            </a:r>
          </a:p>
          <a:p>
            <a:pPr lvl="1"/>
            <a:r>
              <a:rPr lang="bg-BG" sz="3600" dirty="0"/>
              <a:t>Познания върху </a:t>
            </a:r>
            <a:r>
              <a:rPr lang="bg-BG" sz="36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600" dirty="0"/>
              <a:t>от</a:t>
            </a:r>
            <a:r>
              <a:rPr lang="en-US" sz="3600" dirty="0"/>
              <a:t> </a:t>
            </a:r>
            <a:r>
              <a:rPr lang="bg-BG" sz="3600" dirty="0"/>
              <a:t>информационните технологии</a:t>
            </a:r>
          </a:p>
          <a:p>
            <a:pPr lvl="1"/>
            <a:r>
              <a:rPr lang="bg-BG" sz="3600" dirty="0"/>
              <a:t>Базово </a:t>
            </a:r>
            <a:r>
              <a:rPr lang="bg-BG" sz="36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600" dirty="0"/>
              <a:t>Първа крачка в едно ново и </a:t>
            </a:r>
            <a:r>
              <a:rPr lang="bg-BG" sz="3600" b="1" dirty="0">
                <a:solidFill>
                  <a:schemeClr val="bg1"/>
                </a:solidFill>
              </a:rPr>
              <a:t>динамично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bg-BG" sz="3600" b="1" dirty="0">
                <a:solidFill>
                  <a:schemeClr val="bg1"/>
                </a:solidFill>
              </a:rPr>
              <a:t>начинание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1D128E-BE90-43B3-A1E3-D93013558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710" y="3759169"/>
            <a:ext cx="1476079" cy="1484901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D431DFCE-DF9D-4DFF-A77F-43F10CD2A491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9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(1)</a:t>
            </a:r>
            <a:endParaRPr lang="en-US" dirty="0"/>
          </a:p>
        </p:txBody>
      </p:sp>
      <p:pic>
        <p:nvPicPr>
          <p:cNvPr id="4098" name="Picture 2" descr="Ð ÐµÐ·ÑÐ»ÑÐ°Ñ Ñ Ð¸Ð·Ð¾Ð±ÑÐ°Ð¶ÐµÐ½Ð¸Ðµ Ð·Ð° agenda png">
            <a:extLst>
              <a:ext uri="{FF2B5EF4-FFF2-40B4-BE49-F238E27FC236}">
                <a16:creationId xmlns:a16="http://schemas.microsoft.com/office/drawing/2014/main" id="{837EBCCA-678C-49A1-9865-207A3262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8194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D2E9DE1-82A1-44E1-8703-3FB5C76DE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F740E15-BFC2-4B75-AF08-C68817F79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915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r>
              <a:rPr lang="en-US" dirty="0"/>
              <a:t>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810A8-17FA-4769-9DCA-88E7721A1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414" y="3124200"/>
            <a:ext cx="3124200" cy="3124200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3BE551-FFF7-4269-9710-E1EBD1440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514350" indent="-356616">
              <a:buFont typeface="+mj-lt"/>
              <a:buAutoNum type="arabicPeriod" startAt="7"/>
            </a:pPr>
            <a:r>
              <a:rPr lang="ru-RU" dirty="0"/>
              <a:t>Подготовка за </a:t>
            </a:r>
            <a:r>
              <a:rPr lang="bg-BG" dirty="0"/>
              <a:t>приемен изпит</a:t>
            </a:r>
            <a:endParaRPr lang="en-US" dirty="0"/>
          </a:p>
          <a:p>
            <a:pPr marL="442913" indent="-356616">
              <a:buClr>
                <a:schemeClr val="tx1"/>
              </a:buClr>
              <a:buFont typeface="+mj-lt"/>
              <a:buAutoNum type="arabicPeriod" startAt="7"/>
            </a:pPr>
            <a:r>
              <a:rPr lang="bg-BG" dirty="0"/>
              <a:t>Пробен онлайн изпит</a:t>
            </a:r>
          </a:p>
          <a:p>
            <a:pPr marL="442913" indent="-356616">
              <a:buClr>
                <a:schemeClr val="tx1"/>
              </a:buClr>
              <a:buFont typeface="+mj-lt"/>
              <a:buAutoNum type="arabicPeriod" startAt="7"/>
            </a:pPr>
            <a:r>
              <a:rPr lang="ru-RU" dirty="0"/>
              <a:t>Онлайн теоретичен </a:t>
            </a:r>
            <a:r>
              <a:rPr lang="bg-BG" dirty="0"/>
              <a:t>изпит </a:t>
            </a:r>
            <a:endParaRPr lang="ru-RU" dirty="0"/>
          </a:p>
          <a:p>
            <a:pPr marL="442913" indent="-356616">
              <a:buFont typeface="+mj-lt"/>
              <a:buAutoNum type="arabicPeriod" startAt="7"/>
            </a:pPr>
            <a:r>
              <a:rPr lang="ru-RU" dirty="0"/>
              <a:t>Онлайн практически </a:t>
            </a:r>
            <a:r>
              <a:rPr lang="bg-BG" b="1" dirty="0">
                <a:solidFill>
                  <a:schemeClr val="bg1"/>
                </a:solidFill>
              </a:rPr>
              <a:t>приемен</a:t>
            </a:r>
            <a:r>
              <a:rPr lang="bg-BG" dirty="0"/>
              <a:t> изпит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D52575A-1415-41B1-B1D0-6243E2E33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083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3340557"/>
              </p:ext>
            </p:extLst>
          </p:nvPr>
        </p:nvGraphicFramePr>
        <p:xfrm>
          <a:off x="1257300" y="2034000"/>
          <a:ext cx="9677400" cy="3530460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424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8D125D4B-74EA-4A50-9F39-2E20C5D04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287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3983</TotalTime>
  <Words>1116</Words>
  <Application>Microsoft Office PowerPoint</Application>
  <PresentationFormat>Widescreen</PresentationFormat>
  <Paragraphs>196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</vt:lpstr>
      <vt:lpstr>Основи на програмирането </vt:lpstr>
      <vt:lpstr>Съдържание</vt:lpstr>
      <vt:lpstr>Имате въпроси?</vt:lpstr>
      <vt:lpstr>SoftUni Diamond Partners</vt:lpstr>
      <vt:lpstr>Цели на Курса и Учебна Програма</vt:lpstr>
      <vt:lpstr>Цели на курса</vt:lpstr>
      <vt:lpstr>Учебна Програма (1)</vt:lpstr>
      <vt:lpstr>Учебна Програма (2)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</vt:lpstr>
      <vt:lpstr>Как Работи Тестването в Judge Системата?</vt:lpstr>
      <vt:lpstr>Онлайн Практически Изпит</vt:lpstr>
      <vt:lpstr>Онлайн Теоретичен Изпит</vt:lpstr>
      <vt:lpstr>Резултати от Приемен Изпит</vt:lpstr>
      <vt:lpstr>СофтУни Сертификат</vt:lpstr>
      <vt:lpstr>ЦПО Сертификат</vt:lpstr>
      <vt:lpstr>Какво ни Трябва за Курса?</vt:lpstr>
      <vt:lpstr>Сайт на Курса и Материали</vt:lpstr>
      <vt:lpstr>Слайдове, Видео, Домашни</vt:lpstr>
      <vt:lpstr>Книга "Основи на програмирането със Python"</vt:lpstr>
      <vt:lpstr>Препоръчителен Софтуер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Software Development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Lyubomir Tomanov</cp:lastModifiedBy>
  <cp:revision>34</cp:revision>
  <dcterms:created xsi:type="dcterms:W3CDTF">2018-05-23T13:08:44Z</dcterms:created>
  <dcterms:modified xsi:type="dcterms:W3CDTF">2020-09-12T05:53:48Z</dcterms:modified>
  <cp:category>computer programming;programming;software development;software engineering</cp:category>
</cp:coreProperties>
</file>